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5" r:id="rId3"/>
    <p:sldId id="299" r:id="rId4"/>
    <p:sldId id="298" r:id="rId5"/>
    <p:sldId id="300" r:id="rId6"/>
    <p:sldId id="301" r:id="rId7"/>
    <p:sldId id="306" r:id="rId8"/>
    <p:sldId id="305" r:id="rId9"/>
    <p:sldId id="307" r:id="rId10"/>
    <p:sldId id="30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4000" dirty="0"/>
            <a:t>Što je kolonijalizam?</a:t>
          </a:r>
          <a:endParaRPr lang="en-US" sz="4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/>
            <a:t>Što je imperijalizam?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400" dirty="0"/>
            <a:t>Koje su države činile Antantu?</a:t>
          </a:r>
          <a:endParaRPr lang="en-US" sz="3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/>
            <a:t>Što je Istočno pitanje?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400" b="0" dirty="0"/>
            <a:t>Kakve je zamisli imala Rusija ukoliko bi se raspalo Osmansko Carstvo?</a:t>
          </a:r>
          <a:endParaRPr lang="en-US" sz="3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/>
            <a:t>Zašto Ujedinjeno Kraljevstvo nije dalo da se tada raspadne Osmansko Carstvo?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400" b="0" dirty="0"/>
            <a:t>Čime je započela Velika istočna kriza?</a:t>
          </a:r>
          <a:endParaRPr lang="en-US" sz="3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/>
            <a:t>Koje su ključne odluke Berlinskog kongresa?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400" b="0" dirty="0"/>
            <a:t>Koje se dvije velike sile pojavljuju na prijelazu iz XIX. u XX. stoljeće?</a:t>
          </a:r>
          <a:endParaRPr lang="en-US" sz="3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/>
            <a:t>Koje godine i zašto je izbio Rusko-japanski rat?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4000" dirty="0"/>
            <a:t>Navedi gospodarske razloge stvaranja kolonija.</a:t>
          </a:r>
          <a:endParaRPr lang="en-US" sz="4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/>
            <a:t>Koje su dvije države imale najveća kolonijalna carstva?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800" b="0" dirty="0">
              <a:latin typeface="Arial" panose="020B0604020202020204" pitchFamily="34" charset="0"/>
              <a:cs typeface="Arial" panose="020B0604020202020204" pitchFamily="34" charset="0"/>
            </a:rPr>
            <a:t>Što prikazuje karikatura? Navedi negativne i pozitivne </a:t>
          </a:r>
          <a:r>
            <a:rPr lang="hr-HR" sz="2800" b="0" dirty="0" smtClean="0">
              <a:latin typeface="Arial" panose="020B0604020202020204" pitchFamily="34" charset="0"/>
              <a:cs typeface="Arial" panose="020B0604020202020204" pitchFamily="34" charset="0"/>
            </a:rPr>
            <a:t>primjere </a:t>
          </a:r>
          <a:r>
            <a:rPr lang="hr-HR" sz="2800" b="0" dirty="0">
              <a:latin typeface="Arial" panose="020B0604020202020204" pitchFamily="34" charset="0"/>
              <a:cs typeface="Arial" panose="020B0604020202020204" pitchFamily="34" charset="0"/>
            </a:rPr>
            <a:t>postupanja kolonijalnih vlasti prema domaćem stanovništvu.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400" dirty="0"/>
            <a:t>Kako su europske sile opravdavale svoje kolonijalističke postupke?</a:t>
          </a:r>
          <a:endParaRPr lang="en-US" sz="3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i="0" dirty="0"/>
            <a:t>Koja su se područja Zemlje najviše kolonizirala?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400" dirty="0"/>
            <a:t>Nabroji velike sile svijeta potkraj XIX. stoljeća.</a:t>
          </a:r>
          <a:endParaRPr lang="en-US" sz="3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i="0" dirty="0"/>
            <a:t>Od kojih se država sastojao Trojni savez?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/>
            <a:t>Što je kolonijalizam?</a:t>
          </a:r>
          <a:endParaRPr lang="en-US" sz="4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Što je imperijalizam?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Koje su države činile Antantu?</a:t>
          </a:r>
          <a:endParaRPr lang="en-US" sz="3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Što je Istočno pitanje?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b="0" kern="1200" dirty="0"/>
            <a:t>Kakve je zamisli imala Rusija ukoliko bi se raspalo Osmansko Carstvo?</a:t>
          </a:r>
          <a:endParaRPr lang="en-US" sz="3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/>
            <a:t>Zašto Ujedinjeno Kraljevstvo nije dalo da se tada raspadne Osmansko Carstvo?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b="0" kern="1200" dirty="0"/>
            <a:t>Čime je započela Velika istočna kriza?</a:t>
          </a:r>
          <a:endParaRPr lang="en-US" sz="3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/>
            <a:t>Koje su ključne odluke Berlinskog kongresa?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b="0" kern="1200" dirty="0"/>
            <a:t>Koje se dvije velike sile pojavljuju na prijelazu iz XIX. u XX. stoljeće?</a:t>
          </a:r>
          <a:endParaRPr lang="en-US" sz="3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/>
            <a:t>Koje godine i zašto je izbio Rusko-japanski rat?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/>
            <a:t>Navedi gospodarske razloge stvaranja kolonija.</a:t>
          </a:r>
          <a:endParaRPr lang="en-US" sz="4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Koje su dvije države imale najveća kolonijalna carstva?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0" y="83318"/>
          <a:ext cx="4977711" cy="316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53078" y="608743"/>
          <a:ext cx="4977711" cy="3160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latin typeface="Arial" panose="020B0604020202020204" pitchFamily="34" charset="0"/>
              <a:cs typeface="Arial" panose="020B0604020202020204" pitchFamily="34" charset="0"/>
            </a:rPr>
            <a:t>Što prikazuje karikatura? Navedi negativne i pozitivne </a:t>
          </a:r>
          <a:r>
            <a:rPr lang="hr-HR" sz="2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primjere </a:t>
          </a:r>
          <a:r>
            <a:rPr lang="hr-HR" sz="2800" b="0" kern="1200" dirty="0">
              <a:latin typeface="Arial" panose="020B0604020202020204" pitchFamily="34" charset="0"/>
              <a:cs typeface="Arial" panose="020B0604020202020204" pitchFamily="34" charset="0"/>
            </a:rPr>
            <a:t>postupanja kolonijalnih vlasti prema domaćem stanovništvu.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3078" y="608743"/>
        <a:ext cx="4977711" cy="316084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Kako su europske sile opravdavale svoje kolonijalističke postupke?</a:t>
          </a:r>
          <a:endParaRPr lang="en-US" sz="3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i="0" kern="1200" dirty="0"/>
            <a:t>Koja su se područja Zemlje najviše kolonizirala?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Nabroji velike sile svijeta potkraj XIX. stoljeća.</a:t>
          </a:r>
          <a:endParaRPr lang="en-US" sz="3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i="0" kern="1200" dirty="0"/>
            <a:t>Od kojih se država sastojao Trojni savez?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F23E91-326B-42A1-B7A2-6AE0EC192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B7F2C9-4C82-44FA-8A95-59317A354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03E3AE6-08F7-434F-9AB3-6DCFAA9B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2FFB1FD-5F1C-4B0A-8B21-77811537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D33A69D-AA76-45FF-A97F-097F31E8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3018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B94F3A-4154-41C5-9801-D0330C8F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E754280-E24A-4DDB-8ED4-081423FB8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31EEDC3-1295-4051-9A4E-4BEA6301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5EE6036-0904-49F0-B23D-BDA0B201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8E8F83A-29EE-481A-8C67-58491383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5324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75296E0D-A1FC-4306-AED6-B100EC2DB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206E7E1-CD4C-40FF-BC80-8F9DB7BF2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F79CA20-91A5-4A73-AFBF-C110CD53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28D52F3-AC13-4F98-9AAF-7BB445C8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1B24024-1F7A-4C74-BBA2-FF479309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8437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3766FD-8B5A-4E43-A1FF-9688C8B4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29AB373-A019-4C75-892D-44BB5BB6B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083E20E-EBD6-4E04-81EF-44CC94CD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79AA022-6856-4203-90C5-C786AEE9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636DD94-2F1C-42F0-B2CE-5695BF70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560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1EA219-F0F2-445B-8695-B5A5645CB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B8117F3-2FD2-4E4C-900C-755FC4E25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CC27E5F-8053-4D1D-BE89-40CDC56E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3E0C79C-E9BF-49CD-A457-C71519E5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850B875-04EE-4698-B22E-C17CE680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4454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D8E5719-E074-42A5-A4D4-A891E4509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7E4A680-27CD-4104-AA52-73D2B71B1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4A34F14-1538-4D58-A923-569DE3AC6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07DCA99-60E5-4BC7-A43F-A2761373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2B1FD7D-D9FF-4B04-BAD9-A74226E6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B34D436-6213-4725-9CB8-CD1551CA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06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7209CD-91AA-49E0-A9CC-47939A98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E07DF1D-077C-4A33-807D-04444885E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06215C9-B4BA-4642-BBE0-FA99847E2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3682426-7EF2-47D2-ABC1-A0E40E09D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3E03FCD0-180B-49F6-B185-41B4B18A3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5CE9CD8-BF83-4F82-835B-DD1ED7C8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126FA1CE-88D7-4653-A220-126E0BF8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52FCC448-AE27-4B09-8A73-1E76A552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1007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320BA3-F0BE-4916-B686-3329D017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330A160-78D4-4FE1-9BF4-8617FEB7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A172DC79-0292-42EF-A58A-53805B8D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6F777350-08B0-4C82-AD3D-0F9A9A69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887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4F4F2867-34CF-4541-A047-C4FDB09B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CC2D93B4-0443-47E0-B180-8F418A16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FD0DD405-A8B3-4C54-9899-14EDB7A4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841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E34305-7614-4C5B-AE6E-C9A85A9F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FAF3C6A-793B-42A9-BEA3-4241AE972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DD2D1FE-B414-4534-AF89-C23C49F18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0DC307F-AB7E-4D4B-BA49-CAF0B354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31E28C4-F61C-44CA-A008-A9C73320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ED1D4A8-9BD3-4ED4-BAB6-3A642A5C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5606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082BE2-BE21-4289-ADBA-80F1E247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900F9919-F59D-46CB-9AE4-3F437F2CC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66AA492-A11B-4033-A75D-8B6E952B3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1FC21ED-DB73-43EA-AFE5-49220D54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FD5F261-58EF-4036-A69E-1308E7D4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85043AA-20CC-4942-9EB6-E7FF7F64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3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A9083ED-37CA-4247-96C0-3C45CB75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218E4D2-F28A-453C-B655-A2207ADA0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A548E04-FA53-471C-9FB7-0721E204A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819C-2CAB-4663-B3B9-2F36E1C8359D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86E5BC6-B76A-4FA0-8F6C-E98C2268A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D6EDA6C-65C6-449C-9E3A-1F6032977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F33D-C5CB-426A-8F8F-04E3944E0AF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657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92784"/>
            <a:ext cx="7772400" cy="876055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Kolonijalizam. Vojno-politički savezi i odnosi među državama  </a:t>
            </a:r>
            <a:endParaRPr lang="hr-HR" sz="2800" dirty="0"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7" name="Slika 6" descr="Slika na kojoj se prikazuje odjeća, nošenje, stajanje, bejzbol&#10;&#10;Opis je automatski generiran">
            <a:extLst>
              <a:ext uri="{FF2B5EF4-FFF2-40B4-BE49-F238E27FC236}">
                <a16:creationId xmlns:a16="http://schemas.microsoft.com/office/drawing/2014/main" xmlns="" id="{BDE277DC-1471-4100-B51F-D87342498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8395" y="2162175"/>
            <a:ext cx="181356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9152008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68037" y="269114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7278" y="5905195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470517" y="3755255"/>
            <a:ext cx="46252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SAD i Japan.</a:t>
            </a:r>
          </a:p>
          <a:p>
            <a:pPr lvl="0"/>
            <a:endParaRPr lang="en-US" sz="32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06827" y="3666477"/>
            <a:ext cx="4847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Od 1904</a:t>
            </a:r>
            <a:r>
              <a:rPr lang="hr-HR" sz="2400" dirty="0" smtClean="0">
                <a:solidFill>
                  <a:schemeClr val="bg1"/>
                </a:solidFill>
              </a:rPr>
              <a:t>. – 1905</a:t>
            </a:r>
            <a:r>
              <a:rPr lang="hr-HR" sz="2400" dirty="0">
                <a:solidFill>
                  <a:schemeClr val="bg1"/>
                </a:solidFill>
              </a:rPr>
              <a:t>. godine. Rusija imala namjeru pojačati svoj položaj na obali Tihog oceana, što je izazvalo otpor Japana. Završio pobjedom Japana.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92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4315050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348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Politika države koja nastoji osvojiti i podčiniti druge, često vrlo udaljene države.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77848" y="4048217"/>
            <a:ext cx="48472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Politika sustavnog i organiziranog podčinjavanja drugih zemalja.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013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1289128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648" y="5842673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Izvor jeftinih sirovina (ruda) – osnova za industrijsku proizvodnju, izvor jeftine radne snage, Moguće tržište za prodaju gotovih proizvoda. Sve je to utjecalo na gospodarski razvoj u Europi.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77848" y="4048217"/>
            <a:ext cx="4847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Ujedinjeno Kraljevstvo i Francuska.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979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3F93CFB5-0D16-434F-86B0-AF356DB22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3716593"/>
              </p:ext>
            </p:extLst>
          </p:nvPr>
        </p:nvGraphicFramePr>
        <p:xfrm>
          <a:off x="5672831" y="1509204"/>
          <a:ext cx="5530790" cy="385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23AD4B-1941-4BF8-BBC1-24DFE636FA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139" y="5772334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C4D6E16-E57B-49AC-9CDE-11790F370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6" name="Picture 2" descr="image alt">
            <a:extLst>
              <a:ext uri="{FF2B5EF4-FFF2-40B4-BE49-F238E27FC236}">
                <a16:creationId xmlns:a16="http://schemas.microsoft.com/office/drawing/2014/main" xmlns="" id="{758E01CF-94E6-4BA7-B4C1-34F311E3D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95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6417291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387" y="5897380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Zagovornici kolonijalizma tvrdili da rade za dobrobit domaćeg stanovništva, iskazivali superiornost bijele nad žutom i crnom rasom.</a:t>
            </a:r>
          </a:p>
          <a:p>
            <a:pPr lvl="0"/>
            <a:endParaRPr lang="en-US" sz="32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77848" y="4048217"/>
            <a:ext cx="4847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Afrika i Azija.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532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4826534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093" y="5913010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Ujedinjeno Kraljevstvo, Francuska, Njemačka, Italija, Austro-Ugarska Monarhija i Rusija.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endParaRPr lang="en-US" sz="32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77848" y="4048217"/>
            <a:ext cx="4847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Njemačka, Austro-Ugarska i Italija.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4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648" y="5889564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Ujedinjeno Kraljevstvo, Francuska i Rusija.</a:t>
            </a:r>
            <a:endParaRPr lang="en-US" sz="32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77848" y="4048217"/>
            <a:ext cx="4847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Pitanje opstanka Osmanskog Carstva i podjele teritorija među velikim silama nakon njegove eventualne propasti.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128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0239198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463" y="5858303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0867"/>
            <a:ext cx="4625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Željela se domoći morskih prolaza Bospora i </a:t>
            </a:r>
            <a:r>
              <a:rPr lang="hr-HR" sz="3200" dirty="0" err="1">
                <a:solidFill>
                  <a:schemeClr val="bg1"/>
                </a:solidFill>
              </a:rPr>
              <a:t>Dardanela</a:t>
            </a:r>
            <a:r>
              <a:rPr lang="hr-HR" sz="3200" dirty="0">
                <a:solidFill>
                  <a:schemeClr val="bg1"/>
                </a:solidFill>
              </a:rPr>
              <a:t> te tko imala nesmetan ulaz u Sredozemno more.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77848" y="4048217"/>
            <a:ext cx="48472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Zauzimalo se za opstanak Osmanskog Carstva, kojemu bi lako nametnulo kontrolu i svoje interese.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65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7499658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68037" y="269114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463" y="585048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Započela je 1875. godine seljačkim ustankom u Bosni i Hercegovini.</a:t>
            </a:r>
          </a:p>
          <a:p>
            <a:pPr lvl="0"/>
            <a:endParaRPr lang="en-US" sz="32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06827" y="3666477"/>
            <a:ext cx="4847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Priznata</a:t>
            </a:r>
            <a:r>
              <a:rPr lang="hr-HR" sz="2000" baseline="0" dirty="0">
                <a:solidFill>
                  <a:schemeClr val="bg1"/>
                </a:solidFill>
              </a:rPr>
              <a:t> neovisnost Srbiji, Crnoj Gori i Rumunjskoj, </a:t>
            </a:r>
            <a:r>
              <a:rPr lang="hr-HR" sz="2000" dirty="0">
                <a:solidFill>
                  <a:schemeClr val="bg1"/>
                </a:solidFill>
              </a:rPr>
              <a:t>Austro-Ugarskoj dopušteno da vojno okupira i upravlja Bosnom i Hercegovinom, Velike sile poništile ruske vojne uspjehe i odluku o stvaranju Velike Bugarske.</a:t>
            </a:r>
          </a:p>
        </p:txBody>
      </p:sp>
    </p:spTree>
    <p:extLst>
      <p:ext uri="{BB962C8B-B14F-4D97-AF65-F5344CB8AC3E}">
        <p14:creationId xmlns:p14="http://schemas.microsoft.com/office/powerpoint/2010/main" xmlns="" val="33443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397</Words>
  <Application>Microsoft Office PowerPoint</Application>
  <PresentationFormat>Custom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Maja Juratovac</dc:creator>
  <cp:lastModifiedBy>dvukelic</cp:lastModifiedBy>
  <cp:revision>14</cp:revision>
  <dcterms:created xsi:type="dcterms:W3CDTF">2020-07-31T12:30:16Z</dcterms:created>
  <dcterms:modified xsi:type="dcterms:W3CDTF">2020-08-04T09:28:01Z</dcterms:modified>
</cp:coreProperties>
</file>